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1" r:id="rId3"/>
    <p:sldId id="348" r:id="rId4"/>
    <p:sldId id="289" r:id="rId5"/>
    <p:sldId id="293" r:id="rId6"/>
    <p:sldId id="294" r:id="rId7"/>
    <p:sldId id="297" r:id="rId8"/>
    <p:sldId id="336" r:id="rId9"/>
    <p:sldId id="338" r:id="rId10"/>
    <p:sldId id="339" r:id="rId11"/>
    <p:sldId id="298" r:id="rId12"/>
    <p:sldId id="277" r:id="rId13"/>
    <p:sldId id="337" r:id="rId14"/>
    <p:sldId id="262" r:id="rId15"/>
    <p:sldId id="340" r:id="rId16"/>
    <p:sldId id="342" r:id="rId17"/>
    <p:sldId id="343" r:id="rId18"/>
    <p:sldId id="344" r:id="rId19"/>
    <p:sldId id="345" r:id="rId20"/>
    <p:sldId id="346" r:id="rId21"/>
    <p:sldId id="347" r:id="rId22"/>
    <p:sldId id="283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/>
        <a:ea typeface="+mn-ea"/>
        <a:cs typeface="Arial" pitchFamily="34" charset="0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CB1EAC9A-80A8-4551-8395-452515FA6EAC}">
          <p14:sldIdLst>
            <p14:sldId id="257"/>
            <p14:sldId id="291"/>
            <p14:sldId id="348"/>
            <p14:sldId id="289"/>
            <p14:sldId id="293"/>
            <p14:sldId id="294"/>
            <p14:sldId id="297"/>
            <p14:sldId id="336"/>
            <p14:sldId id="338"/>
            <p14:sldId id="339"/>
            <p14:sldId id="298"/>
            <p14:sldId id="277"/>
            <p14:sldId id="337"/>
            <p14:sldId id="262"/>
            <p14:sldId id="340"/>
            <p14:sldId id="342"/>
            <p14:sldId id="343"/>
            <p14:sldId id="344"/>
            <p14:sldId id="345"/>
            <p14:sldId id="346"/>
            <p14:sldId id="347"/>
            <p14:sldId id="28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79" autoAdjust="0"/>
    <p:restoredTop sz="91216" autoAdjust="0"/>
  </p:normalViewPr>
  <p:slideViewPr>
    <p:cSldViewPr>
      <p:cViewPr>
        <p:scale>
          <a:sx n="80" d="100"/>
          <a:sy n="80" d="100"/>
        </p:scale>
        <p:origin x="-1110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67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978FC3-18F4-4D78-BAA7-0DB894D6EE71}" type="datetimeFigureOut">
              <a:rPr lang="ru-RU"/>
              <a:pPr>
                <a:defRPr/>
              </a:pPr>
              <a:t>03.03.2021</a:t>
            </a:fld>
            <a:endParaRPr lang="ru-RU" dirty="0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B3C2D3-ABD6-465C-862F-3F38B45E72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4074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7A370-2F9E-47A9-8B9B-DA1A5B92957C}" type="datetimeFigureOut">
              <a:rPr lang="ru-RU"/>
              <a:pPr>
                <a:defRPr/>
              </a:pPr>
              <a:t>03.03.2021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A22CD-9142-4E36-842E-2984EDDBCA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4441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E2E94-13AC-47FE-AACA-D52F4BA0A838}" type="datetimeFigureOut">
              <a:rPr lang="ru-RU"/>
              <a:pPr>
                <a:defRPr/>
              </a:pPr>
              <a:t>03.03.2021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E10AA-C47A-4A6B-B194-B88615E664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65039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95415-7AF4-4D10-A11F-AE07716BF854}" type="datetimeFigureOut">
              <a:rPr lang="ru-RU"/>
              <a:pPr>
                <a:defRPr/>
              </a:pPr>
              <a:t>03.03.2021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1F93C-EC68-4566-9BA9-C3FEFD6F7A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34460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F2A4F1-010C-405A-9258-6D8B6FD22440}" type="datetimeFigureOut">
              <a:rPr lang="ru-RU"/>
              <a:pPr>
                <a:defRPr/>
              </a:pPr>
              <a:t>03.03.2021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E906BE-2D00-41D1-A785-9D5CE299D2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6443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292E1-F6B2-42B3-8587-E257B3AA9869}" type="datetimeFigureOut">
              <a:rPr lang="ru-RU"/>
              <a:pPr>
                <a:defRPr/>
              </a:pPr>
              <a:t>03.03.2021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7186E-7DA8-426D-BC58-A98D1976CA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0200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856244-5470-4496-8840-D004CA144241}" type="datetimeFigureOut">
              <a:rPr lang="ru-RU"/>
              <a:pPr>
                <a:defRPr/>
              </a:pPr>
              <a:t>03.03.2021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FE122D-F953-4C2A-BA28-568D432B17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0254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6E9E5-57A5-47A0-B7B5-3512DF7600A0}" type="datetimeFigureOut">
              <a:rPr lang="ru-RU"/>
              <a:pPr>
                <a:defRPr/>
              </a:pPr>
              <a:t>03.03.2021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FAB98-C608-49AE-9F65-7FF1AEC528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374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71D2EC-E369-4231-845C-A406C7BB7216}" type="datetimeFigureOut">
              <a:rPr lang="ru-RU"/>
              <a:pPr>
                <a:defRPr/>
              </a:pPr>
              <a:t>03.03.2021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636F25-5CA7-4E31-B7A8-6AD145A5E4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5844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48743C-A67B-422F-B915-17EE3C355B2B}" type="datetimeFigureOut">
              <a:rPr lang="ru-RU"/>
              <a:pPr>
                <a:defRPr/>
              </a:pPr>
              <a:t>03.03.2021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49017D-14EA-46D9-8FA3-E3685B1DB6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48252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3AA0D6-7C78-49BB-9E57-B8B2985B0858}" type="datetimeFigureOut">
              <a:rPr lang="ru-RU"/>
              <a:pPr>
                <a:defRPr/>
              </a:pPr>
              <a:t>03.03.2021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EC4513-FAC7-4913-98A3-66166C5EC5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0874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5B17258-30EA-4894-BBF3-9A98C6901D14}" type="datetimeFigureOut">
              <a:rPr lang="ru-RU"/>
              <a:pPr>
                <a:defRPr/>
              </a:pPr>
              <a:t>03.03.2021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8A8FE5E-872D-4E6E-B113-334664BDA8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7" r:id="rId2"/>
    <p:sldLayoutId id="2147483803" r:id="rId3"/>
    <p:sldLayoutId id="2147483798" r:id="rId4"/>
    <p:sldLayoutId id="2147483804" r:id="rId5"/>
    <p:sldLayoutId id="2147483799" r:id="rId6"/>
    <p:sldLayoutId id="2147483805" r:id="rId7"/>
    <p:sldLayoutId id="2147483806" r:id="rId8"/>
    <p:sldLayoutId id="2147483807" r:id="rId9"/>
    <p:sldLayoutId id="2147483800" r:id="rId10"/>
    <p:sldLayoutId id="21474838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4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29600" cy="1431181"/>
          </a:xfrm>
        </p:spPr>
        <p:txBody>
          <a:bodyPr>
            <a:noAutofit/>
          </a:bodyPr>
          <a:lstStyle/>
          <a:p>
            <a:pPr algn="ctr"/>
            <a:r>
              <a:rPr lang="ru-RU" sz="1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 </a:t>
            </a:r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казённое дошкольное образовательное учреждение </a:t>
            </a:r>
            <a:r>
              <a:rPr lang="ru-RU" sz="1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–</a:t>
            </a:r>
            <a:br>
              <a:rPr lang="ru-RU" sz="1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детский сад  «Солнышко</a:t>
            </a:r>
            <a:r>
              <a:rPr lang="ru-RU" sz="1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400" b="1" u="sng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Северотатарское</a:t>
            </a:r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Татарского района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(МКДОУ-детский сад «Солнышко» с. Северотатарское)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632115, Российская Федерация, Новосибирская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область, Татарский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район,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 Северотатарское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пер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 Кооперативный,4тел.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383-64-52-132 </a:t>
            </a:r>
            <a:r>
              <a:rPr lang="ru-RU" sz="1400" u="sng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doustat@yandex</a:t>
            </a:r>
            <a:r>
              <a:rPr lang="ru-RU" sz="1400" u="sng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u="sng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773238"/>
            <a:ext cx="8352928" cy="4751387"/>
          </a:xfrm>
        </p:spPr>
        <p:txBody>
          <a:bodyPr>
            <a:normAutofit fontScale="5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7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 успешный проект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5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«Юный экономист»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</a:rPr>
              <a:t>                                                                              </a:t>
            </a:r>
            <a:r>
              <a:rPr lang="ru-RU" sz="2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Ильюшина М.А.,  </a:t>
            </a:r>
          </a:p>
          <a:p>
            <a:pPr marL="0" indent="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воспитатель высшей категории</a:t>
            </a:r>
            <a:endParaRPr lang="ru-RU" sz="29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5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10" y="4310643"/>
            <a:ext cx="3040062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vk.vkfaces.com/845421/v845421597/1e3bf3/ePvaqh_KKv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949280"/>
            <a:ext cx="1100528" cy="717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8213280"/>
              </p:ext>
            </p:extLst>
          </p:nvPr>
        </p:nvGraphicFramePr>
        <p:xfrm>
          <a:off x="1116100" y="620688"/>
          <a:ext cx="7776864" cy="4320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4746"/>
                <a:gridCol w="4992118"/>
              </a:tblGrid>
              <a:tr h="45643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Этап (сроки)</a:t>
                      </a:r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6404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Заключительный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(с 7.12.2020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11.12.2020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kumimoji="0" lang="ru-RU" sz="20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Подведение итогов (презентация)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kumimoji="0" lang="ru-RU" sz="20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Представление проекта на педагогическом совете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https://vk.vkfaces.com/845421/v845421597/1e3bf3/ePvaqh_KKv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123034"/>
            <a:ext cx="1989284" cy="1296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3765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466137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Методы и приёмы реализации проекта: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беседа, обсуждение, дискуссия,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просмотр слайд-презентации, мультфильма,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чтение художественной литературы,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игровые ситуации,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решение проблемных ситуаций,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рассматривание картин,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сюжетно-ролевые игры,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продуктивная деятельность,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экскурсии,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онструирование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одительские собрания, консультации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https://vk.vkfaces.com/845421/v845421597/1e3bf3/ePvaqh_KKv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216870"/>
            <a:ext cx="1845268" cy="1202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k.vkfaces.com/845421/v845421597/1e3bf3/ePvaqh_KKv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315412"/>
            <a:ext cx="1993362" cy="1202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32656"/>
            <a:ext cx="8569325" cy="36004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Ожидаемые результаты: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72707" name="Объект 2"/>
          <p:cNvSpPr>
            <a:spLocks noGrp="1"/>
          </p:cNvSpPr>
          <p:nvPr>
            <p:ph idx="1"/>
          </p:nvPr>
        </p:nvSpPr>
        <p:spPr>
          <a:xfrm>
            <a:off x="928662" y="1268760"/>
            <a:ext cx="8053412" cy="5948834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познакомятся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экономическими понятиями (деньги, товар, цена, потребности, доход, расход, семейный бюджет, заработная плата, )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Активизировалась познавательная деятельность  ,   развивающая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основы экономики,   посредством разнообразных видов детской деятельности.</a:t>
            </a:r>
          </a:p>
          <a:p>
            <a:pPr marL="82550" indent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Развиты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умение  творчески подходить к решению ситуаций  экономических отношений  посредством  игровых действий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vk.vkfaces.com/845421/v845421597/1e3bf3/ePvaqh_KKv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05264"/>
            <a:ext cx="1561314" cy="9417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98389" y="0"/>
            <a:ext cx="7499350" cy="14847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Реализация проекта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Организационный этап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5.10.2020 по 23.10.2020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124744"/>
            <a:ext cx="820891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Подбор методической литературы                     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Информирование родителей   </a:t>
            </a:r>
          </a:p>
          <a:p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</a:p>
          <a:p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99898"/>
            <a:ext cx="1834198" cy="28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6537" b="3067"/>
          <a:stretch/>
        </p:blipFill>
        <p:spPr>
          <a:xfrm>
            <a:off x="755576" y="3998014"/>
            <a:ext cx="1998279" cy="27194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325"/>
          <a:stretch/>
        </p:blipFill>
        <p:spPr>
          <a:xfrm>
            <a:off x="2130626" y="2141491"/>
            <a:ext cx="1953457" cy="2808676"/>
          </a:xfrm>
          <a:prstGeom prst="rect">
            <a:avLst/>
          </a:prstGeom>
        </p:spPr>
      </p:pic>
      <p:pic>
        <p:nvPicPr>
          <p:cNvPr id="1026" name="Picture 2" descr="C:\Users\АДМИН\Desktop\img2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938" y="2000240"/>
            <a:ext cx="3333518" cy="23126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vk.vkfaces.com/845421/v845421597/1e3bf3/ePvaqh_KKv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551" y="5814662"/>
            <a:ext cx="1539370" cy="928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72000" y="4429132"/>
            <a:ext cx="41497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Составление плана работы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7\Desktop\Новая папка\IMG_20210303_113543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4286256"/>
            <a:ext cx="2013492" cy="23836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1704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921" y="-16166"/>
            <a:ext cx="7499350" cy="85010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Практический этап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23.10.2020 по 5.12.2020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1468" y="830467"/>
            <a:ext cx="7499350" cy="5051648"/>
          </a:xfrm>
        </p:spPr>
        <p:txBody>
          <a:bodyPr/>
          <a:lstStyle/>
          <a:p>
            <a:pPr marL="82550" indent="0" algn="ctr">
              <a:buNone/>
            </a:pPr>
            <a:r>
              <a:rPr lang="ru-RU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детей с историей возникновения денег </a:t>
            </a:r>
          </a:p>
          <a:p>
            <a:endParaRPr lang="ru-RU" dirty="0"/>
          </a:p>
        </p:txBody>
      </p:sp>
      <p:pic>
        <p:nvPicPr>
          <p:cNvPr id="4" name="Рисунок 3" descr="C:\Users\АДМИН\Desktop\проект экономика\20191028_09135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416" y="1176730"/>
            <a:ext cx="2398312" cy="2233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АДМИН\Desktop\проект экономика\20191028_091404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11" y="1172186"/>
            <a:ext cx="3070188" cy="2217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АДМИН\Desktop\проект экономика\20191030_112502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467" y="3678865"/>
            <a:ext cx="3096344" cy="2552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АДМИН\Desktop\проект экономика\20191031_111502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016" y="3731077"/>
            <a:ext cx="3377225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496962" y="3375552"/>
            <a:ext cx="2165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Посещение музеев </a:t>
            </a:r>
            <a:endParaRPr lang="ru-RU" dirty="0"/>
          </a:p>
        </p:txBody>
      </p:sp>
      <p:pic>
        <p:nvPicPr>
          <p:cNvPr id="9" name="Picture 2" descr="https://vk.vkfaces.com/845421/v845421597/1e3bf3/ePvaqh_KKv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258" y="6093296"/>
            <a:ext cx="1088617" cy="6566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6632"/>
            <a:ext cx="7818834" cy="6624736"/>
          </a:xfrm>
        </p:spPr>
        <p:txBody>
          <a:bodyPr/>
          <a:lstStyle/>
          <a:p>
            <a:pPr marL="82550" indent="0" algn="ctr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Дидактические игры: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деньги»,  «Супермаркет»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2550" indent="0"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2550" indent="0" algn="ct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82550" indent="0" algn="ct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8255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Работа с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лэпбуком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Юный экономист»</a:t>
            </a:r>
          </a:p>
          <a:p>
            <a:endParaRPr lang="ru-RU" dirty="0"/>
          </a:p>
        </p:txBody>
      </p:sp>
      <p:pic>
        <p:nvPicPr>
          <p:cNvPr id="4" name="Рисунок 3" descr="C:\Users\АДМИН\Desktop\20201026_092159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909" y="3717032"/>
            <a:ext cx="3970486" cy="2653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АДМИН\Desktop\20201026_093708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324036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АДМИН\Desktop\20201105_093114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20688"/>
            <a:ext cx="259228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s://vk.vkfaces.com/845421/v845421597/1e3bf3/ePvaqh_KKv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670" y="5575864"/>
            <a:ext cx="1705330" cy="10285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6346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552728"/>
          </a:xfrm>
        </p:spPr>
        <p:txBody>
          <a:bodyPr/>
          <a:lstStyle/>
          <a:p>
            <a:pPr marL="82550" indent="0"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«Магазин- Магнит»  </a:t>
            </a:r>
            <a:r>
              <a:rPr lang="ru-RU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ормирование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детей умение развивать сюжет на основе полученных знаний, передавать в игре трудовые действия работников супермаркета</a:t>
            </a: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550" indent="0" algn="r"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Кафе «Лакомка»      </a:t>
            </a:r>
            <a:r>
              <a:rPr lang="ru-RU" sz="1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умений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самостоятельно распределять</a:t>
            </a:r>
          </a:p>
          <a:p>
            <a:pPr marL="82550" indent="0" algn="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роли, выполнять ролевые действия в соответствии с замыслом сюжета</a:t>
            </a:r>
          </a:p>
          <a:p>
            <a:pPr marL="82550" indent="0">
              <a:buNone/>
            </a:pPr>
            <a:endParaRPr lang="ru-RU" sz="16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550" indent="0">
              <a:buNone/>
            </a:pP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550" indent="0">
              <a:buNone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550" indent="0">
              <a:buNone/>
            </a:pP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550" indent="0">
              <a:buNone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550" indent="0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</a:p>
          <a:p>
            <a:endParaRPr lang="ru-RU" dirty="0"/>
          </a:p>
        </p:txBody>
      </p:sp>
      <p:pic>
        <p:nvPicPr>
          <p:cNvPr id="4" name="Рисунок 3" descr="C:\Users\АДМИН\Desktop\20201027_095218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05" y="836712"/>
            <a:ext cx="2666404" cy="2907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АДМИН\Desktop\20201027_095110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33056"/>
            <a:ext cx="3346264" cy="2465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АДМИН\Desktop\20201030_094536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720" y="1772816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АДМИН\Desktop\20201030_094821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068" y="4027774"/>
            <a:ext cx="301865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s://vk.vkfaces.com/845421/v845421597/1e3bf3/ePvaqh_KKv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098235"/>
            <a:ext cx="996681" cy="6011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233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610922" cy="5987752"/>
          </a:xfrm>
        </p:spPr>
        <p:txBody>
          <a:bodyPr/>
          <a:lstStyle/>
          <a:p>
            <a:pPr marL="82550" indent="0"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«Банк»  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ормирование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 воспитанников знания о профессии «банковский работник» , умение играть в сюжетно-ролевую игру «Банк»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2550" indent="0" algn="r">
              <a:buNone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«Салон Красоты»</a:t>
            </a:r>
          </a:p>
          <a:p>
            <a:pPr marL="82550" indent="0" algn="r">
              <a:buNone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Цель: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родолжать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способствовать проявлению у детей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интересных замыслов игры, самостоятельно ставить </a:t>
            </a:r>
          </a:p>
          <a:p>
            <a:pPr marL="82550" indent="0" algn="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выполнять ролевые действия;</a:t>
            </a:r>
            <a:endParaRPr 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Н\Desktop\20201109_11064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3240360" cy="234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АДМИН\Desktop\20201028_104933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15337"/>
            <a:ext cx="2292077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АДМИН\Desktop\ДЕТСКИЙ САД\проект экономика\20191101_0925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95" y="2276872"/>
            <a:ext cx="2052228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\Desktop\ДЕТСКИЙ САД\проект по экономике 2020\20201028_105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41023"/>
            <a:ext cx="2079722" cy="2772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ДМИН\Desktop\ДЕТСКИЙ САД\фото\20200219_1024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2340" y="4005064"/>
            <a:ext cx="1926722" cy="25689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1438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100" y="260647"/>
            <a:ext cx="7499350" cy="6563515"/>
          </a:xfrm>
        </p:spPr>
        <p:txBody>
          <a:bodyPr/>
          <a:lstStyle/>
          <a:p>
            <a:pPr marL="8255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Творческая работа</a:t>
            </a:r>
          </a:p>
          <a:p>
            <a:pPr marL="82550" indent="0"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«Денежное дерево»,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«Копилка», «Кошелёк»</a:t>
            </a:r>
          </a:p>
          <a:p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АДМИН\Desktop\20201109_104726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3672407" cy="2374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АДМИН\Desktop\20201102_111854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732" y="1493593"/>
            <a:ext cx="3551262" cy="2213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АДМИН\Desktop\ДЕТСКИЙ САД\проект экономика\20191029_1004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51" y="3861048"/>
            <a:ext cx="3543467" cy="2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vk.vkfaces.com/845421/v845421597/1e3bf3/ePvaqh_KKv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315412"/>
            <a:ext cx="1993362" cy="1202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992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100" y="260648"/>
            <a:ext cx="7499350" cy="5987752"/>
          </a:xfrm>
        </p:spPr>
        <p:txBody>
          <a:bodyPr/>
          <a:lstStyle/>
          <a:p>
            <a:pPr marL="82550" indent="0"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«Банкиры и финансисты»</a:t>
            </a:r>
          </a:p>
          <a:p>
            <a:pPr marL="8255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Закрепление знаний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детей о финансовой грамотности, полученные ранее </a:t>
            </a:r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Н\Desktop\20201106_094825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316835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АДМИН\Desktop\20201106_094821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421" y="1002396"/>
            <a:ext cx="3325912" cy="235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АДМИН\Desktop\20201106_095417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29515"/>
            <a:ext cx="2965872" cy="2422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АДМИН\Desktop\20201106_095404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3016"/>
            <a:ext cx="2863235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s://vk.vkfaces.com/845421/v845421597/1e3bf3/ePvaqh_KKv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034" y="5884348"/>
            <a:ext cx="1300599" cy="784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8311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9525"/>
            <a:ext cx="7497763" cy="104321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Содержание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8888" y="981075"/>
            <a:ext cx="7499350" cy="4800600"/>
          </a:xfrm>
        </p:spPr>
        <p:txBody>
          <a:bodyPr>
            <a:normAutofit fontScale="40000" lnSpcReduction="20000"/>
          </a:bodyPr>
          <a:lstStyle/>
          <a:p>
            <a:pPr marL="82550" indent="0" algn="ctr">
              <a:buNone/>
            </a:pPr>
            <a:r>
              <a:rPr lang="ru-RU" sz="7400" b="1" dirty="0" smtClean="0">
                <a:latin typeface="Times New Roman" pitchFamily="18" charset="0"/>
                <a:cs typeface="Times New Roman" pitchFamily="18" charset="0"/>
              </a:rPr>
              <a:t>Введение включает </a:t>
            </a:r>
            <a:r>
              <a:rPr lang="ru-RU" sz="7400" b="1" dirty="0">
                <a:latin typeface="Times New Roman" pitchFamily="18" charset="0"/>
                <a:cs typeface="Times New Roman" pitchFamily="18" charset="0"/>
              </a:rPr>
              <a:t>следующую информацию:</a:t>
            </a:r>
          </a:p>
          <a:p>
            <a:pPr lvl="0"/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актуальность 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роблема проекта</a:t>
            </a:r>
          </a:p>
          <a:p>
            <a:pPr lvl="0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и задачи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частники и сроки проекта</a:t>
            </a:r>
          </a:p>
          <a:p>
            <a:pPr lvl="0"/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тапы реализации проекта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етоды и приемы реализации проекта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ожидаемые результаты 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еализация проекта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тоги проекта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s://vk.vkfaces.com/845421/v845421597/1e3bf3/ePvaqh_KKv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265" y="5517232"/>
            <a:ext cx="1763623" cy="11491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3305" y="200294"/>
            <a:ext cx="7499350" cy="6657705"/>
          </a:xfrm>
        </p:spPr>
        <p:txBody>
          <a:bodyPr/>
          <a:lstStyle/>
          <a:p>
            <a:pPr marL="8255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  <a:p>
            <a:pPr marL="8255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Н\Desktop\проект экономика\20191030_152656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49" y="855884"/>
            <a:ext cx="3240360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АДМИН\Desktop\ДЕТСКИЙ САД\20200219_0825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857232"/>
            <a:ext cx="1767899" cy="2336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АДМИН\Desktop\Новая папка\20201222_1626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76" y="3329877"/>
            <a:ext cx="1850233" cy="27449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АДМИН\Desktop\20201109_105658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2285992"/>
            <a:ext cx="1857388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Users\АДМИН\Desktop\20201109_105707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3571876"/>
            <a:ext cx="2357454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928529" y="2944116"/>
            <a:ext cx="367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«Дети и деньги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 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4091" y="6010755"/>
            <a:ext cx="2461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Буклет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«Родителям об экономическом воспитании детей»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6248" y="5286388"/>
            <a:ext cx="282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Изготовление атрибутов для сюжетно- ролевых игр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https://vk.vkfaces.com/845421/v845421597/1e3bf3/ePvaqh_KKv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034" y="5445224"/>
            <a:ext cx="1300599" cy="1223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694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548680"/>
            <a:ext cx="7499350" cy="86895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Заключительный этап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7.12.2020 по 11.12.2020 г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Итог проекта: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 проекта достигнута.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Данный проект был представлен на педагогическом совете.</a:t>
            </a:r>
          </a:p>
          <a:p>
            <a:pPr lvl="0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2550" lv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Результаты проекта для родителей были представлены в форме буклета</a:t>
            </a:r>
          </a:p>
          <a:p>
            <a:pPr marL="82550" lv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vk.vkfaces.com/845421/v845421597/1e3bf3/ePvaqh_KKv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810" y="5805264"/>
            <a:ext cx="1489306" cy="8982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АДМИН\Desktop\img2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2500306"/>
            <a:ext cx="5514679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867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87624" y="551427"/>
            <a:ext cx="7499350" cy="4800600"/>
          </a:xfrm>
          <a:extLst/>
        </p:spPr>
        <p:txBody>
          <a:bodyPr>
            <a:prstTxWarp prst="textInflateBottom">
              <a:avLst>
                <a:gd name="adj" fmla="val 70519"/>
              </a:avLst>
            </a:prstTxWarp>
            <a:normAutofit/>
          </a:bodyPr>
          <a:lstStyle/>
          <a:p>
            <a:pPr marL="82296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400" dirty="0" smtClean="0"/>
              <a:t>Спасибо за внимание! Успехов Вам и Вашим детям в освоении финансовой грамотности!</a:t>
            </a:r>
            <a:endParaRPr lang="ru-RU" sz="4400" dirty="0"/>
          </a:p>
        </p:txBody>
      </p:sp>
      <p:pic>
        <p:nvPicPr>
          <p:cNvPr id="73731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292600"/>
            <a:ext cx="3040062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8" y="4340225"/>
            <a:ext cx="3036887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4913313"/>
            <a:ext cx="2898775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899592" y="476672"/>
            <a:ext cx="8244408" cy="6381328"/>
          </a:xfrm>
        </p:spPr>
        <p:txBody>
          <a:bodyPr>
            <a:noAutofit/>
          </a:bodyPr>
          <a:lstStyle/>
          <a:p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25 сентября 2017 г. № 2039-р «Об утверждении Стратегии повышения финансовой грамотности в Российской Федерации на 2017 — 2023 гг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ФГОС ДО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ставит задачу формирования общей культуры личности детей, частью которой является и экономическая культура личности дошкольника, характеризующаяся наличием представлений об экономических категориях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Предпосылки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приобщения дошкольников к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экономике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s://vk.vkfaces.com/845421/v845421597/1e3bf3/ePvaqh_KKv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949280"/>
            <a:ext cx="1100528" cy="717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80" y="13103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90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Проблема проекта: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875"/>
            <a:ext cx="7890842" cy="5329238"/>
          </a:xfrm>
        </p:spPr>
        <p:txBody>
          <a:bodyPr>
            <a:normAutofit/>
          </a:bodyPr>
          <a:lstStyle/>
          <a:p>
            <a:pPr marL="82296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Трудности при формировании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представления об экономических понятиях: экономика, потребности, нормы жизни, деньги, товар, цена в соответствии с их возрастными особенностями</a:t>
            </a:r>
            <a:r>
              <a:rPr lang="ru-RU" dirty="0"/>
              <a:t>.</a:t>
            </a:r>
          </a:p>
          <a:p>
            <a:pPr marL="82296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026" name="Picture 2" descr="C:\Users\АДМИН\Desktop\hello_html_mcc5bca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84984"/>
            <a:ext cx="3840915" cy="2936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k.vkfaces.com/845421/v845421597/1e3bf3/ePvaqh_KKv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265" y="5469476"/>
            <a:ext cx="1763623" cy="11491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Цель проекта: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842" cy="5293568"/>
          </a:xfrm>
        </p:spPr>
        <p:txBody>
          <a:bodyPr/>
          <a:lstStyle/>
          <a:p>
            <a:pPr algn="just" eaLnBrk="1" hangingPunct="1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формирование представлений старших дошкольников об элементах экономики через обогащение различных видов деятельности 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52936"/>
            <a:ext cx="4422775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vk.vkfaces.com/845421/v845421597/1e3bf3/ePvaqh_KKv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265" y="5517232"/>
            <a:ext cx="1763623" cy="11491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538" y="-387424"/>
            <a:ext cx="7499350" cy="14176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Задачи проекта: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92696"/>
            <a:ext cx="7962850" cy="6049417"/>
          </a:xfrm>
        </p:spPr>
        <p:txBody>
          <a:bodyPr>
            <a:normAutofit/>
          </a:bodyPr>
          <a:lstStyle/>
          <a:p>
            <a:pPr marL="85725" lvl="0" indent="542925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Расширить значение  экономических понятий (деньги, товар, цена, потребности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доход, расход, семейный бюджет, заработная плата, )</a:t>
            </a:r>
          </a:p>
          <a:p>
            <a:pPr marL="85725" lvl="0" indent="542925" defTabSz="919163">
              <a:tabLst>
                <a:tab pos="7443788" algn="l"/>
                <a:tab pos="7715250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Активизировать познавательную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деятельность,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развивающую 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основы экономики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  посредством разнообразных видов детской деятельности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85725" indent="0" defTabSz="919163">
              <a:tabLst>
                <a:tab pos="7443788" algn="l"/>
                <a:tab pos="771525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умение  творчески подходить к решению ситуаций  экономических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отношений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посредством  игровых действий.</a:t>
            </a:r>
          </a:p>
          <a:p>
            <a:pPr marL="82296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Picture 2" descr="https://vk.vkfaces.com/845421/v845421597/1e3bf3/ePvaqh_KKv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733256"/>
            <a:ext cx="1432075" cy="933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91463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Участники и сроки проекта</a:t>
            </a:r>
            <a:r>
              <a:rPr lang="ru-RU" b="1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149552"/>
          </a:xfrm>
        </p:spPr>
        <p:txBody>
          <a:bodyPr/>
          <a:lstStyle/>
          <a:p>
            <a:pPr marL="82550" indent="0"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дети   старшего дошкольного возраста (5-7 лет),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группы,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родители.</a:t>
            </a:r>
          </a:p>
          <a:p>
            <a:pPr marL="8255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Срок реализации проекта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октябрь- декабрь 2020 г</a:t>
            </a:r>
          </a:p>
        </p:txBody>
      </p:sp>
      <p:pic>
        <p:nvPicPr>
          <p:cNvPr id="6" name="Picture 2" descr="https://vk.vkfaces.com/845421/v845421597/1e3bf3/ePvaqh_KKv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123034"/>
            <a:ext cx="1989284" cy="1296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41805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Этапы реализации проекта: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60774086"/>
              </p:ext>
            </p:extLst>
          </p:nvPr>
        </p:nvGraphicFramePr>
        <p:xfrm>
          <a:off x="1187624" y="1340768"/>
          <a:ext cx="7776864" cy="4320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4746"/>
                <a:gridCol w="4992118"/>
              </a:tblGrid>
              <a:tr h="45643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Этап (сроки)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6404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Организационный 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(с 5.10.2020 по 23.10.2020)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Составление и обсуждение со всеми участниками проекта поэтапного плана работы;</a:t>
                      </a:r>
                    </a:p>
                    <a:p>
                      <a:r>
                        <a:rPr kumimoji="0"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2.Подбор методической, справочной, энциклопедической и художественной литературы по выбранной тематике проекта;</a:t>
                      </a:r>
                    </a:p>
                    <a:p>
                      <a:r>
                        <a:rPr kumimoji="0"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Подбор необходимого оборудования и пособий для практического обогащения проекта</a:t>
                      </a:r>
                    </a:p>
                    <a:p>
                      <a:r>
                        <a:rPr kumimoji="0" lang="ru-RU" sz="18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4.Информирование родителей о планировании работы с детьми по проекту «Юный экономист».</a:t>
                      </a:r>
                      <a:endParaRPr kumimoji="0" lang="ru-RU" sz="180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https://vk.vkfaces.com/845421/v845421597/1e3bf3/ePvaqh_KKv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627600"/>
            <a:ext cx="1845268" cy="1202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5268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54225502"/>
              </p:ext>
            </p:extLst>
          </p:nvPr>
        </p:nvGraphicFramePr>
        <p:xfrm>
          <a:off x="1071538" y="188641"/>
          <a:ext cx="7892950" cy="6766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6314"/>
                <a:gridCol w="5066636"/>
              </a:tblGrid>
              <a:tr h="32338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Этап (сроки)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0312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Практический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(с 26.10.2020 по 5.12.2020)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Презентация «История денег»</a:t>
                      </a:r>
                    </a:p>
                    <a:p>
                      <a:r>
                        <a:rPr kumimoji="0"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-Беседа «Какие деньги были раньше»</a:t>
                      </a:r>
                    </a:p>
                    <a:p>
                      <a:r>
                        <a:rPr kumimoji="0"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-Работа с Лэпбуком «Юный экономист»</a:t>
                      </a:r>
                    </a:p>
                    <a:p>
                      <a:r>
                        <a:rPr kumimoji="0"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-Сюжетно- ролевые игры: «Супермаркет- магнит», «Банк», «Кафе-</a:t>
                      </a:r>
                      <a:r>
                        <a:rPr kumimoji="0" lang="ru-RU" sz="16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Лакомка</a:t>
                      </a:r>
                      <a:r>
                        <a:rPr kumimoji="0"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«Салон  красоты»</a:t>
                      </a:r>
                    </a:p>
                    <a:p>
                      <a:r>
                        <a:rPr kumimoji="0"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-Раскраски, лабиринты, </a:t>
                      </a:r>
                      <a:r>
                        <a:rPr kumimoji="0" lang="ru-RU" sz="16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пазлы</a:t>
                      </a:r>
                      <a:endParaRPr kumimoji="0" lang="ru-RU" sz="160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kumimoji="0"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Дидактическая игра «Собери деньги», «Супермаркет», «Монетка и копейка»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kumimoji="0" lang="ru-RU" sz="1600" u="non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осещение школьного музея и музея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ru-RU" sz="16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Северотатарского</a:t>
                      </a:r>
                      <a:r>
                        <a:rPr kumimoji="0"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ДК «Быт и фольклор»</a:t>
                      </a:r>
                    </a:p>
                    <a:p>
                      <a:r>
                        <a:rPr kumimoji="0"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-Чтение художественной литературы: «Муха цокотуха», «Как мужик корову продавал», пословицы, поговорки, стишки, загадки про деньги</a:t>
                      </a:r>
                    </a:p>
                    <a:p>
                      <a:r>
                        <a:rPr kumimoji="0"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-Просмотр уроков тетушки Совы «Работа и зарплата», «</a:t>
                      </a:r>
                      <a:r>
                        <a:rPr kumimoji="0" lang="ru-RU" sz="16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Барбоскины</a:t>
                      </a:r>
                      <a:r>
                        <a:rPr kumimoji="0"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реклама»</a:t>
                      </a:r>
                    </a:p>
                    <a:p>
                      <a:r>
                        <a:rPr kumimoji="0"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-Конструирование «Магазин- Магнит»,  «Банк» -Аппликация «Копилка», «</a:t>
                      </a:r>
                      <a:r>
                        <a:rPr kumimoji="0" lang="ru-RU" sz="16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Кашелёк</a:t>
                      </a:r>
                      <a:r>
                        <a:rPr kumimoji="0"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«Денежное дерево»</a:t>
                      </a:r>
                    </a:p>
                    <a:p>
                      <a:r>
                        <a:rPr kumimoji="0"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-Просмотр мультфильма «</a:t>
                      </a:r>
                      <a:r>
                        <a:rPr kumimoji="0" lang="ru-RU" sz="16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Скрюч</a:t>
                      </a:r>
                      <a:r>
                        <a:rPr kumimoji="0"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Мандак</a:t>
                      </a:r>
                      <a:r>
                        <a:rPr kumimoji="0"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«Как мужик корову продавал»</a:t>
                      </a:r>
                    </a:p>
                    <a:p>
                      <a:r>
                        <a:rPr kumimoji="0"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-Викторина «Банкиры и финансисты»</a:t>
                      </a:r>
                    </a:p>
                    <a:p>
                      <a:r>
                        <a:rPr kumimoji="0"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-Консультации для родителей «Дети и деньги», «Семейный бюджет»,  «Труд и зарплата». Работа с родителями Изготовление(терминалов</a:t>
                      </a:r>
                      <a:r>
                        <a:rPr kumimoji="0" lang="ru-RU" sz="16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для оплаты), настольных игр, </a:t>
                      </a:r>
                      <a:r>
                        <a:rPr kumimoji="0" lang="ru-RU" sz="1600" kern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лэпбуков</a:t>
                      </a:r>
                      <a:r>
                        <a:rPr kumimoji="0" lang="ru-RU" sz="16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60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https://vk.vkfaces.com/845421/v845421597/1e3bf3/ePvaqh_KKv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58940"/>
            <a:ext cx="1125188" cy="7331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3817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3578</TotalTime>
  <Words>706</Words>
  <Application>Microsoft Office PowerPoint</Application>
  <PresentationFormat>Экран (4:3)</PresentationFormat>
  <Paragraphs>150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  Муниципальное  казённое дошкольное образовательное учреждение –  детский сад  «Солнышко»  с. Северотатарское Татарского района (МКДОУ-детский сад «Солнышко» с. Северотатарское) 632115, Российская Федерация, Новосибирская область, Татарский район,  с. Северотатарское, пер. Кооперативный,4тел. 383-64-52-132 doustat@yandex.ru </vt:lpstr>
      <vt:lpstr>Содержание</vt:lpstr>
      <vt:lpstr>Слайд 3</vt:lpstr>
      <vt:lpstr>Проблема проекта:</vt:lpstr>
      <vt:lpstr>Цель проекта:</vt:lpstr>
      <vt:lpstr>Задачи проекта:</vt:lpstr>
      <vt:lpstr>Участники и сроки проекта:</vt:lpstr>
      <vt:lpstr>Этапы реализации проекта:</vt:lpstr>
      <vt:lpstr>Слайд 9</vt:lpstr>
      <vt:lpstr>Слайд 10</vt:lpstr>
      <vt:lpstr>Методы и приёмы реализации проекта:</vt:lpstr>
      <vt:lpstr> Ожидаемые результаты:  </vt:lpstr>
      <vt:lpstr>Реализация проекта        Организационный этап с 5.10.2020 по 23.10.2020</vt:lpstr>
      <vt:lpstr>Практический этап с 23.10.2020 по 5.12.2020</vt:lpstr>
      <vt:lpstr>Слайд 15</vt:lpstr>
      <vt:lpstr>Слайд 16</vt:lpstr>
      <vt:lpstr>Слайд 17</vt:lpstr>
      <vt:lpstr>Слайд 18</vt:lpstr>
      <vt:lpstr>Слайд 19</vt:lpstr>
      <vt:lpstr>Слайд 20</vt:lpstr>
      <vt:lpstr>Заключительный этап с 7.12.2020 по 11.12.2020 г Итог проекта: </vt:lpstr>
      <vt:lpstr>Слайд 22</vt:lpstr>
    </vt:vector>
  </TitlesOfParts>
  <Company>KrotySOFT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</dc:creator>
  <cp:lastModifiedBy>HP</cp:lastModifiedBy>
  <cp:revision>151</cp:revision>
  <dcterms:created xsi:type="dcterms:W3CDTF">2019-02-13T12:22:19Z</dcterms:created>
  <dcterms:modified xsi:type="dcterms:W3CDTF">2021-03-03T05:37:10Z</dcterms:modified>
</cp:coreProperties>
</file>